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Google Sans Medium"/>
      <p:regular r:id="rId29"/>
      <p:bold r:id="rId30"/>
      <p:italic r:id="rId31"/>
      <p:boldItalic r:id="rId32"/>
    </p:embeddedFont>
    <p:embeddedFont>
      <p:font typeface="Open Sans SemiBold"/>
      <p:regular r:id="rId33"/>
      <p:bold r:id="rId34"/>
      <p:italic r:id="rId35"/>
      <p:boldItalic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Medium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Medium-italic.fntdata"/><Relationship Id="rId30" Type="http://schemas.openxmlformats.org/officeDocument/2006/relationships/font" Target="fonts/GoogleSansMedium-bold.fntdata"/><Relationship Id="rId11" Type="http://schemas.openxmlformats.org/officeDocument/2006/relationships/slide" Target="slides/slide5.xml"/><Relationship Id="rId33" Type="http://schemas.openxmlformats.org/officeDocument/2006/relationships/font" Target="fonts/OpenSansSemiBold-regular.fntdata"/><Relationship Id="rId10" Type="http://schemas.openxmlformats.org/officeDocument/2006/relationships/slide" Target="slides/slide4.xml"/><Relationship Id="rId32" Type="http://schemas.openxmlformats.org/officeDocument/2006/relationships/font" Target="fonts/GoogleSansMedium-boldItalic.fntdata"/><Relationship Id="rId13" Type="http://schemas.openxmlformats.org/officeDocument/2006/relationships/slide" Target="slides/slide7.xml"/><Relationship Id="rId35" Type="http://schemas.openxmlformats.org/officeDocument/2006/relationships/font" Target="fonts/OpenSansSemiBold-italic.fntdata"/><Relationship Id="rId12" Type="http://schemas.openxmlformats.org/officeDocument/2006/relationships/slide" Target="slides/slide6.xml"/><Relationship Id="rId34" Type="http://schemas.openxmlformats.org/officeDocument/2006/relationships/font" Target="fonts/OpenSansSemiBold-bold.fntdata"/><Relationship Id="rId15" Type="http://schemas.openxmlformats.org/officeDocument/2006/relationships/slide" Target="slides/slide9.xml"/><Relationship Id="rId37" Type="http://schemas.openxmlformats.org/officeDocument/2006/relationships/font" Target="fonts/OpenSans-regular.fntdata"/><Relationship Id="rId14" Type="http://schemas.openxmlformats.org/officeDocument/2006/relationships/slide" Target="slides/slide8.xml"/><Relationship Id="rId36" Type="http://schemas.openxmlformats.org/officeDocument/2006/relationships/font" Target="fonts/OpenSansSemiBold-boldItalic.fntdata"/><Relationship Id="rId17" Type="http://schemas.openxmlformats.org/officeDocument/2006/relationships/slide" Target="slides/slide11.xml"/><Relationship Id="rId39" Type="http://schemas.openxmlformats.org/officeDocument/2006/relationships/font" Target="fonts/OpenSans-italic.fntdata"/><Relationship Id="rId16" Type="http://schemas.openxmlformats.org/officeDocument/2006/relationships/slide" Target="slides/slide10.xml"/><Relationship Id="rId38" Type="http://schemas.openxmlformats.org/officeDocument/2006/relationships/font" Target="fonts/OpenSans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4c37861fa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4c37861fa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4c37861fa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4c37861fa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4c37861fa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e4c37861fa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e4c37861fa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e4c37861fa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4c37861fa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e4c37861fa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4c37861fa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e4c37861fa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4c37861fa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4c37861fa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e4c37861fa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e4c37861fa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4c37861fa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4c37861fa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4c37861fa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e4c37861fa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4c37861fa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e4c37861fa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4c37861fa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4c37861fa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e4c37861fa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e4c37861fa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e4c37861fa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e4c37861fa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e4c37861fa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e4c37861fa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4c37861fa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4c37861fa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4c37861fa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e4c37861fa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4c37861fa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e4c37861fa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4c37861fa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e4c37861fa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e4c37861fa_0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e4c37861fa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4c37861fa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e4c37861fa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4c37861fa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4c37861fa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">
  <p:cSld name="BLANK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 2">
  <p:cSld name="BLANK_1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 2">
  <p:cSld name="BLANK_1_2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2">
  <p:cSld name="BLANK_1_2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6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">
  <p:cSld name="BLANK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">
  <p:cSld name="BLANK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y">
  <p:cSld name="BLANK_1_1_1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9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8" name="Google Shape;78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" name="Google Shape;8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" name="Google Shape;91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" name="Google Shape;9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9" name="Google Shape;9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2" name="Google Shape;10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6" name="Google Shape;106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7" name="Google Shape;107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8" name="Google Shape;1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1" name="Google Shape;11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" type="blank">
  <p:cSld name="BLANK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31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">
  <p:cSld name="BLANK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3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 2">
  <p:cSld name="BLANK_1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33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 2">
  <p:cSld name="BLANK_1_2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3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2">
  <p:cSld name="BLANK_1_2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3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">
  <p:cSld name="BLANK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36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">
  <p:cSld name="BLANK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3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y">
  <p:cSld name="BLANK_1_1_1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5" name="Google Shape;7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figma.com/proto/QkSCi1PxGQDoqQXpoUXFyx/Flujos?node-id=363-738&amp;node-type=canvas&amp;t=1Wtv0cO06UBLcfe1-9&amp;scaling=scale-down&amp;content-scaling=fixed&amp;page-id=320%3A4302&amp;starting-point-node-id=363%3A738&amp;show-proto-sidebar=1" TargetMode="External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figma.com/proto/QkSCi1PxGQDoqQXpoUXFyx/Flujos?node-id=374-641&amp;node-type=canvas&amp;t=IajteBgtgclKO5QO-9&amp;scaling=scale-down&amp;content-scaling=fixed&amp;page-id=320%3A4302&amp;starting-point-node-id=374%3A641&amp;show-proto-sidebar=1" TargetMode="External"/><Relationship Id="rId4" Type="http://schemas.openxmlformats.org/officeDocument/2006/relationships/image" Target="../media/image1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285F4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/>
          <p:nvPr/>
        </p:nvSpPr>
        <p:spPr>
          <a:xfrm>
            <a:off x="517675" y="1819750"/>
            <a:ext cx="7536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VecindApp</a:t>
            </a:r>
            <a:endParaRPr sz="3600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53" name="Google Shape;153;p39"/>
          <p:cNvSpPr txBox="1"/>
          <p:nvPr/>
        </p:nvSpPr>
        <p:spPr>
          <a:xfrm>
            <a:off x="517675" y="2769663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Angelina Mendoza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54" name="Google Shape;154;p39"/>
          <p:cNvCxnSpPr/>
          <p:nvPr/>
        </p:nvCxnSpPr>
        <p:spPr>
          <a:xfrm rot="10800000">
            <a:off x="517575" y="2670825"/>
            <a:ext cx="6570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9900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/>
          <p:nvPr/>
        </p:nvSpPr>
        <p:spPr>
          <a:xfrm>
            <a:off x="3721275" y="1886850"/>
            <a:ext cx="6302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Mapa de sitio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Paper wireframes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Digital w</a:t>
            </a: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ireframes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Prototipo de baja fidelidad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Estudios de Usabilidad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3" name="Google Shape;243;p48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Starting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44" name="Google Shape;244;p48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9"/>
          <p:cNvSpPr/>
          <p:nvPr/>
        </p:nvSpPr>
        <p:spPr>
          <a:xfrm>
            <a:off x="4211875" y="0"/>
            <a:ext cx="493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49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Mapa de Sitio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1" name="Google Shape;251;p49"/>
          <p:cNvSpPr txBox="1"/>
          <p:nvPr/>
        </p:nvSpPr>
        <p:spPr>
          <a:xfrm>
            <a:off x="517675" y="1522550"/>
            <a:ext cx="2421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[Your notes about goals and thought process]</a:t>
            </a:r>
            <a:endParaRPr/>
          </a:p>
        </p:txBody>
      </p:sp>
      <p:sp>
        <p:nvSpPr>
          <p:cNvPr id="252" name="Google Shape;252;p49"/>
          <p:cNvSpPr txBox="1"/>
          <p:nvPr/>
        </p:nvSpPr>
        <p:spPr>
          <a:xfrm>
            <a:off x="6011725" y="2294700"/>
            <a:ext cx="13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 of sitemap/IA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3" name="Google Shape;25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0" y="1078439"/>
            <a:ext cx="9144001" cy="3501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Paper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9" name="Google Shape;25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75" y="1163150"/>
            <a:ext cx="2200649" cy="302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2675" y="1209500"/>
            <a:ext cx="2200649" cy="3026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5300" y="1118988"/>
            <a:ext cx="2332250" cy="3207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97550" y="1300023"/>
            <a:ext cx="2200649" cy="302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1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8" name="Google Shape;268;p51"/>
          <p:cNvSpPr/>
          <p:nvPr/>
        </p:nvSpPr>
        <p:spPr>
          <a:xfrm>
            <a:off x="3526975" y="899225"/>
            <a:ext cx="5200800" cy="3085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7262" y="121788"/>
            <a:ext cx="5100225" cy="489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2"/>
          <p:cNvSpPr txBox="1"/>
          <p:nvPr/>
        </p:nvSpPr>
        <p:spPr>
          <a:xfrm>
            <a:off x="517675" y="524350"/>
            <a:ext cx="7000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</a:t>
            </a: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wireframe</a:t>
            </a: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screen size variation(s)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5" name="Google Shape;275;p52"/>
          <p:cNvSpPr/>
          <p:nvPr/>
        </p:nvSpPr>
        <p:spPr>
          <a:xfrm>
            <a:off x="4211875" y="0"/>
            <a:ext cx="493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0338" y="0"/>
            <a:ext cx="16132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3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2" name="Google Shape;282;p53"/>
          <p:cNvSpPr txBox="1"/>
          <p:nvPr/>
        </p:nvSpPr>
        <p:spPr>
          <a:xfrm>
            <a:off x="532875" y="1793800"/>
            <a:ext cx="291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LINK PROTOTIPO BAJA FIDELIDAD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83" name="Google Shape;28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3618299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4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Estudio de Usabilidad: Parametros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9" name="Google Shape;289;p54"/>
          <p:cNvSpPr txBox="1"/>
          <p:nvPr/>
        </p:nvSpPr>
        <p:spPr>
          <a:xfrm>
            <a:off x="868275" y="193265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Study type: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Unmoderated usability study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0" name="Google Shape;290;p54"/>
          <p:cNvSpPr/>
          <p:nvPr/>
        </p:nvSpPr>
        <p:spPr>
          <a:xfrm>
            <a:off x="2334675" y="1304875"/>
            <a:ext cx="513300" cy="5133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54"/>
          <p:cNvSpPr txBox="1"/>
          <p:nvPr/>
        </p:nvSpPr>
        <p:spPr>
          <a:xfrm>
            <a:off x="4829625" y="193265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Lugar</a:t>
            </a: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Puerto Montt, Chile.</a:t>
            </a: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On line</a:t>
            </a:r>
            <a:endParaRPr b="1" sz="1200">
              <a:solidFill>
                <a:srgbClr val="FBBC0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2" name="Google Shape;292;p54"/>
          <p:cNvSpPr/>
          <p:nvPr/>
        </p:nvSpPr>
        <p:spPr>
          <a:xfrm>
            <a:off x="6296025" y="1304875"/>
            <a:ext cx="513300" cy="5133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54"/>
          <p:cNvSpPr txBox="1"/>
          <p:nvPr/>
        </p:nvSpPr>
        <p:spPr>
          <a:xfrm>
            <a:off x="868275" y="391490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Participants: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participants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4" name="Google Shape;294;p54"/>
          <p:cNvSpPr/>
          <p:nvPr/>
        </p:nvSpPr>
        <p:spPr>
          <a:xfrm>
            <a:off x="2334675" y="3287125"/>
            <a:ext cx="513300" cy="5133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54"/>
          <p:cNvSpPr txBox="1"/>
          <p:nvPr/>
        </p:nvSpPr>
        <p:spPr>
          <a:xfrm>
            <a:off x="4829625" y="391490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Duración</a:t>
            </a: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20-30 minutes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4"/>
          <p:cNvSpPr/>
          <p:nvPr/>
        </p:nvSpPr>
        <p:spPr>
          <a:xfrm>
            <a:off x="6296025" y="3287125"/>
            <a:ext cx="513300" cy="513300"/>
          </a:xfrm>
          <a:prstGeom prst="ellipse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54"/>
          <p:cNvSpPr/>
          <p:nvPr/>
        </p:nvSpPr>
        <p:spPr>
          <a:xfrm>
            <a:off x="2432025" y="3415575"/>
            <a:ext cx="318600" cy="223550"/>
          </a:xfrm>
          <a:custGeom>
            <a:rect b="b" l="l" r="r" t="t"/>
            <a:pathLst>
              <a:path extrusionOk="0" h="735" w="1048">
                <a:moveTo>
                  <a:pt x="759" y="367"/>
                </a:moveTo>
                <a:cubicBezTo>
                  <a:pt x="833" y="367"/>
                  <a:pt x="889" y="308"/>
                  <a:pt x="889" y="237"/>
                </a:cubicBezTo>
                <a:cubicBezTo>
                  <a:pt x="889" y="167"/>
                  <a:pt x="830" y="107"/>
                  <a:pt x="759" y="107"/>
                </a:cubicBezTo>
                <a:cubicBezTo>
                  <a:pt x="686" y="107"/>
                  <a:pt x="630" y="167"/>
                  <a:pt x="630" y="237"/>
                </a:cubicBezTo>
                <a:cubicBezTo>
                  <a:pt x="630" y="308"/>
                  <a:pt x="689" y="367"/>
                  <a:pt x="759" y="367"/>
                </a:cubicBezTo>
                <a:close/>
                <a:moveTo>
                  <a:pt x="367" y="316"/>
                </a:moveTo>
                <a:cubicBezTo>
                  <a:pt x="455" y="316"/>
                  <a:pt x="522" y="246"/>
                  <a:pt x="522" y="158"/>
                </a:cubicBezTo>
                <a:cubicBezTo>
                  <a:pt x="522" y="71"/>
                  <a:pt x="452" y="0"/>
                  <a:pt x="367" y="0"/>
                </a:cubicBezTo>
                <a:cubicBezTo>
                  <a:pt x="283" y="0"/>
                  <a:pt x="209" y="71"/>
                  <a:pt x="209" y="158"/>
                </a:cubicBezTo>
                <a:cubicBezTo>
                  <a:pt x="209" y="246"/>
                  <a:pt x="283" y="316"/>
                  <a:pt x="367" y="316"/>
                </a:cubicBezTo>
                <a:close/>
                <a:moveTo>
                  <a:pt x="759" y="471"/>
                </a:moveTo>
                <a:cubicBezTo>
                  <a:pt x="664" y="471"/>
                  <a:pt x="472" y="519"/>
                  <a:pt x="472" y="615"/>
                </a:cubicBezTo>
                <a:lnTo>
                  <a:pt x="472" y="734"/>
                </a:lnTo>
                <a:lnTo>
                  <a:pt x="1047" y="734"/>
                </a:lnTo>
                <a:lnTo>
                  <a:pt x="1047" y="615"/>
                </a:lnTo>
                <a:cubicBezTo>
                  <a:pt x="1047" y="522"/>
                  <a:pt x="855" y="471"/>
                  <a:pt x="759" y="471"/>
                </a:cubicBezTo>
                <a:close/>
                <a:moveTo>
                  <a:pt x="367" y="421"/>
                </a:moveTo>
                <a:cubicBezTo>
                  <a:pt x="246" y="421"/>
                  <a:pt x="0" y="483"/>
                  <a:pt x="0" y="604"/>
                </a:cubicBezTo>
                <a:lnTo>
                  <a:pt x="0" y="734"/>
                </a:lnTo>
                <a:lnTo>
                  <a:pt x="367" y="734"/>
                </a:lnTo>
                <a:lnTo>
                  <a:pt x="367" y="615"/>
                </a:lnTo>
                <a:cubicBezTo>
                  <a:pt x="367" y="570"/>
                  <a:pt x="384" y="494"/>
                  <a:pt x="491" y="435"/>
                </a:cubicBezTo>
                <a:cubicBezTo>
                  <a:pt x="446" y="426"/>
                  <a:pt x="404" y="421"/>
                  <a:pt x="367" y="4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54"/>
          <p:cNvSpPr/>
          <p:nvPr/>
        </p:nvSpPr>
        <p:spPr>
          <a:xfrm>
            <a:off x="6441252" y="1401778"/>
            <a:ext cx="222841" cy="319496"/>
          </a:xfrm>
          <a:custGeom>
            <a:rect b="b" l="l" r="r" t="t"/>
            <a:pathLst>
              <a:path extrusionOk="0" h="1048" w="734">
                <a:moveTo>
                  <a:pt x="366" y="0"/>
                </a:moveTo>
                <a:cubicBezTo>
                  <a:pt x="163" y="0"/>
                  <a:pt x="0" y="164"/>
                  <a:pt x="0" y="367"/>
                </a:cubicBezTo>
                <a:cubicBezTo>
                  <a:pt x="0" y="641"/>
                  <a:pt x="366" y="1047"/>
                  <a:pt x="366" y="1047"/>
                </a:cubicBezTo>
                <a:cubicBezTo>
                  <a:pt x="366" y="1047"/>
                  <a:pt x="733" y="641"/>
                  <a:pt x="733" y="367"/>
                </a:cubicBezTo>
                <a:cubicBezTo>
                  <a:pt x="731" y="164"/>
                  <a:pt x="567" y="0"/>
                  <a:pt x="366" y="0"/>
                </a:cubicBezTo>
                <a:close/>
                <a:moveTo>
                  <a:pt x="366" y="497"/>
                </a:moveTo>
                <a:cubicBezTo>
                  <a:pt x="293" y="497"/>
                  <a:pt x="237" y="438"/>
                  <a:pt x="237" y="367"/>
                </a:cubicBezTo>
                <a:cubicBezTo>
                  <a:pt x="237" y="296"/>
                  <a:pt x="296" y="237"/>
                  <a:pt x="366" y="237"/>
                </a:cubicBezTo>
                <a:cubicBezTo>
                  <a:pt x="440" y="237"/>
                  <a:pt x="496" y="296"/>
                  <a:pt x="496" y="367"/>
                </a:cubicBezTo>
                <a:cubicBezTo>
                  <a:pt x="496" y="438"/>
                  <a:pt x="437" y="497"/>
                  <a:pt x="366" y="4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54"/>
          <p:cNvSpPr/>
          <p:nvPr/>
        </p:nvSpPr>
        <p:spPr>
          <a:xfrm>
            <a:off x="6392921" y="3384699"/>
            <a:ext cx="319496" cy="318153"/>
          </a:xfrm>
          <a:custGeom>
            <a:rect b="b" l="l" r="r" t="t"/>
            <a:pathLst>
              <a:path extrusionOk="0" h="1045" w="1048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54"/>
          <p:cNvSpPr/>
          <p:nvPr/>
        </p:nvSpPr>
        <p:spPr>
          <a:xfrm>
            <a:off x="2460538" y="1416000"/>
            <a:ext cx="261574" cy="291049"/>
          </a:xfrm>
          <a:custGeom>
            <a:rect b="b" l="l" r="r" t="t"/>
            <a:pathLst>
              <a:path extrusionOk="0" h="1046" w="941">
                <a:moveTo>
                  <a:pt x="833" y="105"/>
                </a:moveTo>
                <a:lnTo>
                  <a:pt x="616" y="105"/>
                </a:lnTo>
                <a:cubicBezTo>
                  <a:pt x="593" y="46"/>
                  <a:pt x="537" y="0"/>
                  <a:pt x="469" y="0"/>
                </a:cubicBezTo>
                <a:cubicBezTo>
                  <a:pt x="401" y="0"/>
                  <a:pt x="345" y="46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5"/>
                  <a:pt x="105" y="1045"/>
                </a:cubicBezTo>
                <a:lnTo>
                  <a:pt x="836" y="1045"/>
                </a:lnTo>
                <a:cubicBezTo>
                  <a:pt x="892" y="1045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0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90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570" y="836"/>
                </a:moveTo>
                <a:lnTo>
                  <a:pt x="204" y="836"/>
                </a:lnTo>
                <a:lnTo>
                  <a:pt x="204" y="731"/>
                </a:lnTo>
                <a:lnTo>
                  <a:pt x="570" y="731"/>
                </a:lnTo>
                <a:lnTo>
                  <a:pt x="570" y="836"/>
                </a:lnTo>
                <a:close/>
                <a:moveTo>
                  <a:pt x="728" y="627"/>
                </a:moveTo>
                <a:lnTo>
                  <a:pt x="206" y="627"/>
                </a:lnTo>
                <a:lnTo>
                  <a:pt x="206" y="523"/>
                </a:lnTo>
                <a:lnTo>
                  <a:pt x="728" y="523"/>
                </a:lnTo>
                <a:lnTo>
                  <a:pt x="728" y="627"/>
                </a:lnTo>
                <a:close/>
                <a:moveTo>
                  <a:pt x="728" y="418"/>
                </a:moveTo>
                <a:lnTo>
                  <a:pt x="206" y="418"/>
                </a:lnTo>
                <a:lnTo>
                  <a:pt x="206" y="314"/>
                </a:lnTo>
                <a:lnTo>
                  <a:pt x="728" y="314"/>
                </a:lnTo>
                <a:lnTo>
                  <a:pt x="728" y="41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5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Estudio de Usabilidad: Hallazgos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" name="Google Shape;306;p55"/>
          <p:cNvSpPr txBox="1"/>
          <p:nvPr/>
        </p:nvSpPr>
        <p:spPr>
          <a:xfrm>
            <a:off x="352150" y="3381650"/>
            <a:ext cx="2721300" cy="17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Descripción:</a:t>
            </a:r>
            <a:r>
              <a:rPr lang="en" sz="1100">
                <a:solidFill>
                  <a:schemeClr val="dk1"/>
                </a:solidFill>
              </a:rPr>
              <a:t> Los participantes encontraron complicado localizar eventos en la página principal debido a un diseño de interfaz poco intuitivo.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Impacto:</a:t>
            </a:r>
            <a:r>
              <a:rPr lang="en" sz="1100">
                <a:solidFill>
                  <a:schemeClr val="dk1"/>
                </a:solidFill>
              </a:rPr>
              <a:t> Esto puede generar frustración y disminuir la participación en actividades comunitarias.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7" name="Google Shape;307;p55"/>
          <p:cNvSpPr txBox="1"/>
          <p:nvPr/>
        </p:nvSpPr>
        <p:spPr>
          <a:xfrm>
            <a:off x="818688" y="2658350"/>
            <a:ext cx="1872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Dificultades para Navegar a Eventos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8" name="Google Shape;308;p55"/>
          <p:cNvSpPr txBox="1"/>
          <p:nvPr/>
        </p:nvSpPr>
        <p:spPr>
          <a:xfrm>
            <a:off x="3662850" y="2658350"/>
            <a:ext cx="1872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Confusión con el Chat Vecinal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9" name="Google Shape;309;p55"/>
          <p:cNvSpPr txBox="1"/>
          <p:nvPr/>
        </p:nvSpPr>
        <p:spPr>
          <a:xfrm>
            <a:off x="6507050" y="2311950"/>
            <a:ext cx="1872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Accesibilidad para Personas con Discapacidad Visual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10" name="Google Shape;310;p55"/>
          <p:cNvSpPr txBox="1"/>
          <p:nvPr/>
        </p:nvSpPr>
        <p:spPr>
          <a:xfrm>
            <a:off x="3238525" y="3322475"/>
            <a:ext cx="2721300" cy="17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Descripción:</a:t>
            </a:r>
            <a:r>
              <a:rPr lang="en" sz="1100">
                <a:solidFill>
                  <a:schemeClr val="dk1"/>
                </a:solidFill>
              </a:rPr>
              <a:t> Algunos usuarios se sintieron confundidos sobre cómo acceder y usar el chat vecinal, mencionando la falta de instrucciones claras.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Impacto:</a:t>
            </a:r>
            <a:r>
              <a:rPr lang="en" sz="1100">
                <a:solidFill>
                  <a:schemeClr val="dk1"/>
                </a:solidFill>
              </a:rPr>
              <a:t> La dificultad en la comunicación puede limitar la colaboración y el sentido de comunidad entre los vecinos.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1" name="Google Shape;311;p55"/>
          <p:cNvSpPr txBox="1"/>
          <p:nvPr/>
        </p:nvSpPr>
        <p:spPr>
          <a:xfrm>
            <a:off x="6039849" y="3269150"/>
            <a:ext cx="2988000" cy="21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Descripción:</a:t>
            </a:r>
            <a:r>
              <a:rPr lang="en" sz="1100">
                <a:solidFill>
                  <a:schemeClr val="dk1"/>
                </a:solidFill>
              </a:rPr>
              <a:t> El participante con discapacidad visual destacó que, aunque la plataforma era generalmente accesible, algunas funciones no eran completamente compatibles con lectores de pantalla.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Impacto:</a:t>
            </a:r>
            <a:r>
              <a:rPr lang="en" sz="1100">
                <a:solidFill>
                  <a:schemeClr val="dk1"/>
                </a:solidFill>
              </a:rPr>
              <a:t> La mejora en la compatibilidad con tecnologías asistivas es esencial para garantizar la inclusión de todos los usuarios en la plataforma.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2" name="Google Shape;312;p55"/>
          <p:cNvSpPr/>
          <p:nvPr/>
        </p:nvSpPr>
        <p:spPr>
          <a:xfrm>
            <a:off x="1498338" y="2108121"/>
            <a:ext cx="513300" cy="5133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13" name="Google Shape;313;p55"/>
          <p:cNvSpPr/>
          <p:nvPr/>
        </p:nvSpPr>
        <p:spPr>
          <a:xfrm>
            <a:off x="4342513" y="2120246"/>
            <a:ext cx="513300" cy="5133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14" name="Google Shape;314;p55"/>
          <p:cNvSpPr/>
          <p:nvPr/>
        </p:nvSpPr>
        <p:spPr>
          <a:xfrm>
            <a:off x="7186688" y="1798646"/>
            <a:ext cx="513300" cy="5133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4A853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6"/>
          <p:cNvSpPr txBox="1"/>
          <p:nvPr/>
        </p:nvSpPr>
        <p:spPr>
          <a:xfrm>
            <a:off x="3721275" y="2048400"/>
            <a:ext cx="399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High-fidelity prototype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Accessibility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0" name="Google Shape;320;p56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Refining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21" name="Google Shape;321;p56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7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7" name="Google Shape;327;p57"/>
          <p:cNvSpPr/>
          <p:nvPr/>
        </p:nvSpPr>
        <p:spPr>
          <a:xfrm>
            <a:off x="551700" y="2473850"/>
            <a:ext cx="3479700" cy="20646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7"/>
          <p:cNvSpPr txBox="1"/>
          <p:nvPr/>
        </p:nvSpPr>
        <p:spPr>
          <a:xfrm>
            <a:off x="1511690" y="3321510"/>
            <a:ext cx="15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 1 before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9" name="Google Shape;329;p57"/>
          <p:cNvSpPr/>
          <p:nvPr/>
        </p:nvSpPr>
        <p:spPr>
          <a:xfrm>
            <a:off x="5031894" y="2450000"/>
            <a:ext cx="3560400" cy="2112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57"/>
          <p:cNvSpPr txBox="1"/>
          <p:nvPr/>
        </p:nvSpPr>
        <p:spPr>
          <a:xfrm>
            <a:off x="6079190" y="3345385"/>
            <a:ext cx="155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 1 after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31" name="Google Shape;331;p57"/>
          <p:cNvCxnSpPr/>
          <p:nvPr/>
        </p:nvCxnSpPr>
        <p:spPr>
          <a:xfrm>
            <a:off x="4125588" y="3506150"/>
            <a:ext cx="812100" cy="0"/>
          </a:xfrm>
          <a:prstGeom prst="straightConnector1">
            <a:avLst/>
          </a:prstGeom>
          <a:noFill/>
          <a:ln cap="flat" cmpd="sng" w="28575">
            <a:solidFill>
              <a:srgbClr val="34A85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2" name="Google Shape;332;p57"/>
          <p:cNvSpPr txBox="1"/>
          <p:nvPr/>
        </p:nvSpPr>
        <p:spPr>
          <a:xfrm>
            <a:off x="1114650" y="1078450"/>
            <a:ext cx="235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Before usability study</a:t>
            </a:r>
            <a:endParaRPr>
              <a:solidFill>
                <a:srgbClr val="1967D2"/>
              </a:solidFill>
            </a:endParaRPr>
          </a:p>
        </p:txBody>
      </p:sp>
      <p:sp>
        <p:nvSpPr>
          <p:cNvPr id="333" name="Google Shape;333;p57"/>
          <p:cNvSpPr txBox="1"/>
          <p:nvPr/>
        </p:nvSpPr>
        <p:spPr>
          <a:xfrm>
            <a:off x="5635200" y="843688"/>
            <a:ext cx="235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After usability study</a:t>
            </a:r>
            <a:endParaRPr>
              <a:solidFill>
                <a:srgbClr val="1967D2"/>
              </a:solidFill>
            </a:endParaRPr>
          </a:p>
        </p:txBody>
      </p:sp>
      <p:pic>
        <p:nvPicPr>
          <p:cNvPr id="334" name="Google Shape;33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152" y="1447749"/>
            <a:ext cx="2599823" cy="369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6631" y="1213000"/>
            <a:ext cx="2490932" cy="386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0"/>
          <p:cNvSpPr txBox="1"/>
          <p:nvPr/>
        </p:nvSpPr>
        <p:spPr>
          <a:xfrm>
            <a:off x="1220425" y="1385538"/>
            <a:ext cx="39342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El</a:t>
            </a: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producto 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VecindApp es una plataforma web para juntas de vecinos, diseñada para facilitar la comunicación y colaboración en actividades, emergencias y proyectos comunitarios. Dirigida a miembros y líderes vecinales, promueve la participación y cohesión en la comunidad.</a:t>
            </a:r>
            <a:endParaRPr b="1" sz="120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0" name="Google Shape;160;p40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Resumen del Proyecto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1" name="Google Shape;161;p40"/>
          <p:cNvSpPr/>
          <p:nvPr/>
        </p:nvSpPr>
        <p:spPr>
          <a:xfrm>
            <a:off x="517675" y="12994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0"/>
          <p:cNvSpPr txBox="1"/>
          <p:nvPr/>
        </p:nvSpPr>
        <p:spPr>
          <a:xfrm>
            <a:off x="1220425" y="3770435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Duración del Proyecto</a:t>
            </a: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Agosto 2024 - Octubre 2024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40"/>
          <p:cNvSpPr/>
          <p:nvPr/>
        </p:nvSpPr>
        <p:spPr>
          <a:xfrm>
            <a:off x="517675" y="3482585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40"/>
          <p:cNvSpPr/>
          <p:nvPr/>
        </p:nvSpPr>
        <p:spPr>
          <a:xfrm>
            <a:off x="643388" y="3608836"/>
            <a:ext cx="261874" cy="260801"/>
          </a:xfrm>
          <a:custGeom>
            <a:rect b="b" l="l" r="r" t="t"/>
            <a:pathLst>
              <a:path extrusionOk="0" h="1045" w="1048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40"/>
          <p:cNvSpPr/>
          <p:nvPr/>
        </p:nvSpPr>
        <p:spPr>
          <a:xfrm>
            <a:off x="610514" y="1447462"/>
            <a:ext cx="327623" cy="217176"/>
          </a:xfrm>
          <a:custGeom>
            <a:rect b="b" l="l" r="r" t="t"/>
            <a:pathLst>
              <a:path extrusionOk="0" h="765" w="1149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40"/>
          <p:cNvSpPr/>
          <p:nvPr/>
        </p:nvSpPr>
        <p:spPr>
          <a:xfrm>
            <a:off x="5517175" y="638725"/>
            <a:ext cx="3380400" cy="410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40"/>
          <p:cNvSpPr txBox="1"/>
          <p:nvPr/>
        </p:nvSpPr>
        <p:spPr>
          <a:xfrm>
            <a:off x="6301825" y="2412325"/>
            <a:ext cx="181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Preview of selected polished designs.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8" name="Google Shape;16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6927" y="0"/>
            <a:ext cx="331514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8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Mockups: Original screen size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1" name="Google Shape;341;p58"/>
          <p:cNvSpPr/>
          <p:nvPr/>
        </p:nvSpPr>
        <p:spPr>
          <a:xfrm>
            <a:off x="1510438" y="1185725"/>
            <a:ext cx="3021600" cy="1792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58"/>
          <p:cNvSpPr/>
          <p:nvPr/>
        </p:nvSpPr>
        <p:spPr>
          <a:xfrm>
            <a:off x="1510438" y="3060850"/>
            <a:ext cx="3021600" cy="1792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58"/>
          <p:cNvSpPr/>
          <p:nvPr/>
        </p:nvSpPr>
        <p:spPr>
          <a:xfrm>
            <a:off x="4611963" y="1185725"/>
            <a:ext cx="3021600" cy="1792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58"/>
          <p:cNvSpPr/>
          <p:nvPr/>
        </p:nvSpPr>
        <p:spPr>
          <a:xfrm>
            <a:off x="4611963" y="3060850"/>
            <a:ext cx="3021600" cy="1792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58"/>
          <p:cNvSpPr txBox="1"/>
          <p:nvPr/>
        </p:nvSpPr>
        <p:spPr>
          <a:xfrm>
            <a:off x="2471050" y="1620425"/>
            <a:ext cx="110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Main mockup screen for display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6" name="Google Shape;346;p58"/>
          <p:cNvSpPr txBox="1"/>
          <p:nvPr/>
        </p:nvSpPr>
        <p:spPr>
          <a:xfrm>
            <a:off x="2471050" y="3495550"/>
            <a:ext cx="110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Main mockup screen for display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7" name="Google Shape;347;p58"/>
          <p:cNvSpPr txBox="1"/>
          <p:nvPr/>
        </p:nvSpPr>
        <p:spPr>
          <a:xfrm>
            <a:off x="5572575" y="3447850"/>
            <a:ext cx="110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Main mockup screen for display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8" name="Google Shape;348;p58"/>
          <p:cNvSpPr txBox="1"/>
          <p:nvPr/>
        </p:nvSpPr>
        <p:spPr>
          <a:xfrm>
            <a:off x="5572575" y="1620425"/>
            <a:ext cx="110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Main mockup screen for display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49" name="Google Shape;34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1150" y="1376575"/>
            <a:ext cx="3576766" cy="35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2300" y="1376575"/>
            <a:ext cx="3402202" cy="353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9"/>
          <p:cNvSpPr txBox="1"/>
          <p:nvPr/>
        </p:nvSpPr>
        <p:spPr>
          <a:xfrm>
            <a:off x="517675" y="524350"/>
            <a:ext cx="70008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High-fidelity</a:t>
            </a:r>
            <a:b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6" name="Google Shape;356;p59"/>
          <p:cNvSpPr/>
          <p:nvPr/>
        </p:nvSpPr>
        <p:spPr>
          <a:xfrm>
            <a:off x="4211875" y="0"/>
            <a:ext cx="493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9"/>
          <p:cNvSpPr txBox="1"/>
          <p:nvPr/>
        </p:nvSpPr>
        <p:spPr>
          <a:xfrm>
            <a:off x="6011725" y="2110050"/>
            <a:ext cx="1332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Screenshot of prototype with connections or prototype GIF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8" name="Google Shape;358;p59"/>
          <p:cNvSpPr txBox="1"/>
          <p:nvPr/>
        </p:nvSpPr>
        <p:spPr>
          <a:xfrm>
            <a:off x="532875" y="1793800"/>
            <a:ext cx="2421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LINK PROTOTIPO ALTA FIDELIDAD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59" name="Google Shape;359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0302" y="0"/>
            <a:ext cx="331514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0"/>
          <p:cNvSpPr txBox="1"/>
          <p:nvPr/>
        </p:nvSpPr>
        <p:spPr>
          <a:xfrm>
            <a:off x="3064600" y="-1016100"/>
            <a:ext cx="6509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few sentences summarizing the next steps you would take with this project and why. Feel free to organize next steps in a bullet point list. </a:t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5" name="Google Shape;365;p60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60"/>
          <p:cNvSpPr txBox="1"/>
          <p:nvPr/>
        </p:nvSpPr>
        <p:spPr>
          <a:xfrm>
            <a:off x="919075" y="2461800"/>
            <a:ext cx="713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GRACIAS</a:t>
            </a:r>
            <a:endParaRPr b="1" sz="120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7" name="Google Shape;367;p60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60"/>
          <p:cNvSpPr/>
          <p:nvPr/>
        </p:nvSpPr>
        <p:spPr>
          <a:xfrm>
            <a:off x="4361825" y="1734124"/>
            <a:ext cx="250599" cy="249449"/>
          </a:xfrm>
          <a:custGeom>
            <a:rect b="b" l="l" r="r" t="t"/>
            <a:pathLst>
              <a:path extrusionOk="0" h="962" w="964">
                <a:moveTo>
                  <a:pt x="774" y="400"/>
                </a:moveTo>
                <a:lnTo>
                  <a:pt x="562" y="189"/>
                </a:lnTo>
                <a:lnTo>
                  <a:pt x="0" y="749"/>
                </a:lnTo>
                <a:lnTo>
                  <a:pt x="0" y="961"/>
                </a:lnTo>
                <a:lnTo>
                  <a:pt x="212" y="961"/>
                </a:lnTo>
                <a:lnTo>
                  <a:pt x="774" y="400"/>
                </a:lnTo>
                <a:close/>
                <a:moveTo>
                  <a:pt x="940" y="234"/>
                </a:moveTo>
                <a:cubicBezTo>
                  <a:pt x="963" y="211"/>
                  <a:pt x="963" y="177"/>
                  <a:pt x="940" y="155"/>
                </a:cubicBezTo>
                <a:lnTo>
                  <a:pt x="807" y="22"/>
                </a:lnTo>
                <a:cubicBezTo>
                  <a:pt x="785" y="0"/>
                  <a:pt x="751" y="0"/>
                  <a:pt x="728" y="22"/>
                </a:cubicBezTo>
                <a:lnTo>
                  <a:pt x="618" y="132"/>
                </a:lnTo>
                <a:lnTo>
                  <a:pt x="830" y="344"/>
                </a:lnTo>
                <a:lnTo>
                  <a:pt x="940" y="2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1"/>
          <p:cNvSpPr txBox="1"/>
          <p:nvPr/>
        </p:nvSpPr>
        <p:spPr>
          <a:xfrm>
            <a:off x="517675" y="2237975"/>
            <a:ext cx="34461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El problema: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Las juntas de vecinos enfrentan dificultades para organizar actividades y comunicarse eficazmente, lo cual afectaba la participación comunitaria y la coordinación en situaciones de emergencia.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p41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Resumen del Proyecto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41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41"/>
          <p:cNvSpPr txBox="1"/>
          <p:nvPr/>
        </p:nvSpPr>
        <p:spPr>
          <a:xfrm>
            <a:off x="4572000" y="2237975"/>
            <a:ext cx="34461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Objetivo</a:t>
            </a: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Crear una plataforma intuitiva que facilitara la comunicación, organización de eventos y gestión de proyectos, mejorando así la colaboración y el sentido de comunidad entre los vecinos.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41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41"/>
          <p:cNvSpPr/>
          <p:nvPr/>
        </p:nvSpPr>
        <p:spPr>
          <a:xfrm>
            <a:off x="4684213" y="1653525"/>
            <a:ext cx="288875" cy="274249"/>
          </a:xfrm>
          <a:custGeom>
            <a:rect b="b" l="l" r="r" t="t"/>
            <a:pathLst>
              <a:path extrusionOk="0" h="993" w="1045">
                <a:moveTo>
                  <a:pt x="522" y="798"/>
                </a:moveTo>
                <a:lnTo>
                  <a:pt x="844" y="992"/>
                </a:lnTo>
                <a:lnTo>
                  <a:pt x="759" y="626"/>
                </a:lnTo>
                <a:lnTo>
                  <a:pt x="1044" y="378"/>
                </a:lnTo>
                <a:lnTo>
                  <a:pt x="669" y="347"/>
                </a:lnTo>
                <a:lnTo>
                  <a:pt x="522" y="0"/>
                </a:lnTo>
                <a:lnTo>
                  <a:pt x="375" y="347"/>
                </a:lnTo>
                <a:lnTo>
                  <a:pt x="0" y="378"/>
                </a:lnTo>
                <a:lnTo>
                  <a:pt x="285" y="626"/>
                </a:lnTo>
                <a:lnTo>
                  <a:pt x="200" y="992"/>
                </a:lnTo>
                <a:lnTo>
                  <a:pt x="522" y="798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41"/>
          <p:cNvSpPr/>
          <p:nvPr/>
        </p:nvSpPr>
        <p:spPr>
          <a:xfrm>
            <a:off x="640475" y="1656801"/>
            <a:ext cx="267700" cy="267700"/>
          </a:xfrm>
          <a:custGeom>
            <a:rect b="b" l="l" r="r" t="t"/>
            <a:pathLst>
              <a:path extrusionOk="0" h="209550" w="209550">
                <a:moveTo>
                  <a:pt x="115315" y="52353"/>
                </a:moveTo>
                <a:lnTo>
                  <a:pt x="115315" y="115315"/>
                </a:lnTo>
                <a:lnTo>
                  <a:pt x="94235" y="115315"/>
                </a:lnTo>
                <a:lnTo>
                  <a:pt x="94235" y="52353"/>
                </a:lnTo>
                <a:close/>
                <a:moveTo>
                  <a:pt x="115315" y="136256"/>
                </a:moveTo>
                <a:lnTo>
                  <a:pt x="115315" y="157197"/>
                </a:lnTo>
                <a:lnTo>
                  <a:pt x="94235" y="157197"/>
                </a:lnTo>
                <a:lnTo>
                  <a:pt x="94235" y="136256"/>
                </a:lnTo>
                <a:close/>
                <a:moveTo>
                  <a:pt x="104705" y="0"/>
                </a:moveTo>
                <a:lnTo>
                  <a:pt x="99400" y="140"/>
                </a:lnTo>
                <a:lnTo>
                  <a:pt x="94095" y="558"/>
                </a:lnTo>
                <a:lnTo>
                  <a:pt x="88790" y="1256"/>
                </a:lnTo>
                <a:lnTo>
                  <a:pt x="83625" y="2094"/>
                </a:lnTo>
                <a:lnTo>
                  <a:pt x="78599" y="3351"/>
                </a:lnTo>
                <a:lnTo>
                  <a:pt x="73573" y="4747"/>
                </a:lnTo>
                <a:lnTo>
                  <a:pt x="68687" y="6422"/>
                </a:lnTo>
                <a:lnTo>
                  <a:pt x="63940" y="8237"/>
                </a:lnTo>
                <a:lnTo>
                  <a:pt x="59333" y="10331"/>
                </a:lnTo>
                <a:lnTo>
                  <a:pt x="54866" y="12704"/>
                </a:lnTo>
                <a:lnTo>
                  <a:pt x="50398" y="15217"/>
                </a:lnTo>
                <a:lnTo>
                  <a:pt x="46210" y="17870"/>
                </a:lnTo>
                <a:lnTo>
                  <a:pt x="42022" y="20801"/>
                </a:lnTo>
                <a:lnTo>
                  <a:pt x="38113" y="23873"/>
                </a:lnTo>
                <a:lnTo>
                  <a:pt x="34343" y="27223"/>
                </a:lnTo>
                <a:lnTo>
                  <a:pt x="30714" y="30714"/>
                </a:lnTo>
                <a:lnTo>
                  <a:pt x="27223" y="34343"/>
                </a:lnTo>
                <a:lnTo>
                  <a:pt x="23873" y="38113"/>
                </a:lnTo>
                <a:lnTo>
                  <a:pt x="20801" y="42161"/>
                </a:lnTo>
                <a:lnTo>
                  <a:pt x="17870" y="46210"/>
                </a:lnTo>
                <a:lnTo>
                  <a:pt x="15217" y="50398"/>
                </a:lnTo>
                <a:lnTo>
                  <a:pt x="12704" y="54866"/>
                </a:lnTo>
                <a:lnTo>
                  <a:pt x="10331" y="59333"/>
                </a:lnTo>
                <a:lnTo>
                  <a:pt x="8237" y="63940"/>
                </a:lnTo>
                <a:lnTo>
                  <a:pt x="6282" y="68826"/>
                </a:lnTo>
                <a:lnTo>
                  <a:pt x="4747" y="73573"/>
                </a:lnTo>
                <a:lnTo>
                  <a:pt x="3351" y="78599"/>
                </a:lnTo>
                <a:lnTo>
                  <a:pt x="2094" y="83625"/>
                </a:lnTo>
                <a:lnTo>
                  <a:pt x="1256" y="88790"/>
                </a:lnTo>
                <a:lnTo>
                  <a:pt x="558" y="94095"/>
                </a:lnTo>
                <a:lnTo>
                  <a:pt x="140" y="99400"/>
                </a:lnTo>
                <a:lnTo>
                  <a:pt x="0" y="104845"/>
                </a:lnTo>
                <a:lnTo>
                  <a:pt x="140" y="110150"/>
                </a:lnTo>
                <a:lnTo>
                  <a:pt x="558" y="115455"/>
                </a:lnTo>
                <a:lnTo>
                  <a:pt x="1256" y="120760"/>
                </a:lnTo>
                <a:lnTo>
                  <a:pt x="2094" y="125925"/>
                </a:lnTo>
                <a:lnTo>
                  <a:pt x="3351" y="130951"/>
                </a:lnTo>
                <a:lnTo>
                  <a:pt x="4747" y="135977"/>
                </a:lnTo>
                <a:lnTo>
                  <a:pt x="6282" y="140863"/>
                </a:lnTo>
                <a:lnTo>
                  <a:pt x="8237" y="145610"/>
                </a:lnTo>
                <a:lnTo>
                  <a:pt x="10331" y="150217"/>
                </a:lnTo>
                <a:lnTo>
                  <a:pt x="12704" y="154684"/>
                </a:lnTo>
                <a:lnTo>
                  <a:pt x="15217" y="159152"/>
                </a:lnTo>
                <a:lnTo>
                  <a:pt x="17870" y="163340"/>
                </a:lnTo>
                <a:lnTo>
                  <a:pt x="20801" y="167528"/>
                </a:lnTo>
                <a:lnTo>
                  <a:pt x="23873" y="171437"/>
                </a:lnTo>
                <a:lnTo>
                  <a:pt x="27223" y="175207"/>
                </a:lnTo>
                <a:lnTo>
                  <a:pt x="30714" y="178836"/>
                </a:lnTo>
                <a:lnTo>
                  <a:pt x="34343" y="182327"/>
                </a:lnTo>
                <a:lnTo>
                  <a:pt x="38113" y="185677"/>
                </a:lnTo>
                <a:lnTo>
                  <a:pt x="42022" y="188749"/>
                </a:lnTo>
                <a:lnTo>
                  <a:pt x="46210" y="191680"/>
                </a:lnTo>
                <a:lnTo>
                  <a:pt x="50398" y="194333"/>
                </a:lnTo>
                <a:lnTo>
                  <a:pt x="54866" y="196846"/>
                </a:lnTo>
                <a:lnTo>
                  <a:pt x="59333" y="199219"/>
                </a:lnTo>
                <a:lnTo>
                  <a:pt x="63940" y="201313"/>
                </a:lnTo>
                <a:lnTo>
                  <a:pt x="68687" y="203268"/>
                </a:lnTo>
                <a:lnTo>
                  <a:pt x="73573" y="204803"/>
                </a:lnTo>
                <a:lnTo>
                  <a:pt x="78599" y="206199"/>
                </a:lnTo>
                <a:lnTo>
                  <a:pt x="83625" y="207456"/>
                </a:lnTo>
                <a:lnTo>
                  <a:pt x="88790" y="208294"/>
                </a:lnTo>
                <a:lnTo>
                  <a:pt x="94095" y="208992"/>
                </a:lnTo>
                <a:lnTo>
                  <a:pt x="99400" y="209410"/>
                </a:lnTo>
                <a:lnTo>
                  <a:pt x="104705" y="209550"/>
                </a:lnTo>
                <a:lnTo>
                  <a:pt x="110150" y="209410"/>
                </a:lnTo>
                <a:lnTo>
                  <a:pt x="115455" y="208992"/>
                </a:lnTo>
                <a:lnTo>
                  <a:pt x="120760" y="208294"/>
                </a:lnTo>
                <a:lnTo>
                  <a:pt x="125925" y="207456"/>
                </a:lnTo>
                <a:lnTo>
                  <a:pt x="130951" y="206199"/>
                </a:lnTo>
                <a:lnTo>
                  <a:pt x="135977" y="204803"/>
                </a:lnTo>
                <a:lnTo>
                  <a:pt x="140724" y="203268"/>
                </a:lnTo>
                <a:lnTo>
                  <a:pt x="145610" y="201313"/>
                </a:lnTo>
                <a:lnTo>
                  <a:pt x="150217" y="199219"/>
                </a:lnTo>
                <a:lnTo>
                  <a:pt x="154684" y="196846"/>
                </a:lnTo>
                <a:lnTo>
                  <a:pt x="159152" y="194333"/>
                </a:lnTo>
                <a:lnTo>
                  <a:pt x="163340" y="191680"/>
                </a:lnTo>
                <a:lnTo>
                  <a:pt x="167389" y="188749"/>
                </a:lnTo>
                <a:lnTo>
                  <a:pt x="171437" y="185677"/>
                </a:lnTo>
                <a:lnTo>
                  <a:pt x="175207" y="182327"/>
                </a:lnTo>
                <a:lnTo>
                  <a:pt x="178836" y="178836"/>
                </a:lnTo>
                <a:lnTo>
                  <a:pt x="182327" y="175207"/>
                </a:lnTo>
                <a:lnTo>
                  <a:pt x="185677" y="171437"/>
                </a:lnTo>
                <a:lnTo>
                  <a:pt x="188749" y="167528"/>
                </a:lnTo>
                <a:lnTo>
                  <a:pt x="191680" y="163340"/>
                </a:lnTo>
                <a:lnTo>
                  <a:pt x="194333" y="159152"/>
                </a:lnTo>
                <a:lnTo>
                  <a:pt x="196846" y="154684"/>
                </a:lnTo>
                <a:lnTo>
                  <a:pt x="199219" y="150217"/>
                </a:lnTo>
                <a:lnTo>
                  <a:pt x="201313" y="145610"/>
                </a:lnTo>
                <a:lnTo>
                  <a:pt x="203128" y="140863"/>
                </a:lnTo>
                <a:lnTo>
                  <a:pt x="204803" y="135977"/>
                </a:lnTo>
                <a:lnTo>
                  <a:pt x="206199" y="130951"/>
                </a:lnTo>
                <a:lnTo>
                  <a:pt x="207456" y="125925"/>
                </a:lnTo>
                <a:lnTo>
                  <a:pt x="208294" y="120760"/>
                </a:lnTo>
                <a:lnTo>
                  <a:pt x="208992" y="115455"/>
                </a:lnTo>
                <a:lnTo>
                  <a:pt x="209410" y="110150"/>
                </a:lnTo>
                <a:lnTo>
                  <a:pt x="209550" y="104845"/>
                </a:lnTo>
                <a:lnTo>
                  <a:pt x="209410" y="99400"/>
                </a:lnTo>
                <a:lnTo>
                  <a:pt x="208992" y="94095"/>
                </a:lnTo>
                <a:lnTo>
                  <a:pt x="208294" y="88790"/>
                </a:lnTo>
                <a:lnTo>
                  <a:pt x="207456" y="83625"/>
                </a:lnTo>
                <a:lnTo>
                  <a:pt x="206199" y="78599"/>
                </a:lnTo>
                <a:lnTo>
                  <a:pt x="204803" y="73573"/>
                </a:lnTo>
                <a:lnTo>
                  <a:pt x="203128" y="68826"/>
                </a:lnTo>
                <a:lnTo>
                  <a:pt x="201313" y="63940"/>
                </a:lnTo>
                <a:lnTo>
                  <a:pt x="199219" y="59333"/>
                </a:lnTo>
                <a:lnTo>
                  <a:pt x="196846" y="54866"/>
                </a:lnTo>
                <a:lnTo>
                  <a:pt x="194333" y="50398"/>
                </a:lnTo>
                <a:lnTo>
                  <a:pt x="191680" y="46210"/>
                </a:lnTo>
                <a:lnTo>
                  <a:pt x="188749" y="42161"/>
                </a:lnTo>
                <a:lnTo>
                  <a:pt x="185677" y="38113"/>
                </a:lnTo>
                <a:lnTo>
                  <a:pt x="182327" y="34343"/>
                </a:lnTo>
                <a:lnTo>
                  <a:pt x="178836" y="30714"/>
                </a:lnTo>
                <a:lnTo>
                  <a:pt x="175207" y="27223"/>
                </a:lnTo>
                <a:lnTo>
                  <a:pt x="171437" y="23873"/>
                </a:lnTo>
                <a:lnTo>
                  <a:pt x="167389" y="20801"/>
                </a:lnTo>
                <a:lnTo>
                  <a:pt x="163340" y="17870"/>
                </a:lnTo>
                <a:lnTo>
                  <a:pt x="159152" y="15217"/>
                </a:lnTo>
                <a:lnTo>
                  <a:pt x="154684" y="12704"/>
                </a:lnTo>
                <a:lnTo>
                  <a:pt x="150217" y="10331"/>
                </a:lnTo>
                <a:lnTo>
                  <a:pt x="145610" y="8237"/>
                </a:lnTo>
                <a:lnTo>
                  <a:pt x="140724" y="6422"/>
                </a:lnTo>
                <a:lnTo>
                  <a:pt x="135977" y="4747"/>
                </a:lnTo>
                <a:lnTo>
                  <a:pt x="130951" y="3351"/>
                </a:lnTo>
                <a:lnTo>
                  <a:pt x="125925" y="2094"/>
                </a:lnTo>
                <a:lnTo>
                  <a:pt x="120760" y="1256"/>
                </a:lnTo>
                <a:lnTo>
                  <a:pt x="115455" y="558"/>
                </a:lnTo>
                <a:lnTo>
                  <a:pt x="110150" y="140"/>
                </a:lnTo>
                <a:lnTo>
                  <a:pt x="1047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2"/>
          <p:cNvSpPr txBox="1"/>
          <p:nvPr/>
        </p:nvSpPr>
        <p:spPr>
          <a:xfrm>
            <a:off x="517675" y="2237975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Mi Rol:</a:t>
            </a: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Diseñadora UX principal.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p42"/>
          <p:cNvSpPr txBox="1"/>
          <p:nvPr/>
        </p:nvSpPr>
        <p:spPr>
          <a:xfrm>
            <a:off x="517675" y="524350"/>
            <a:ext cx="6155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Resumen del Proyecto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" name="Google Shape;186;p42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2"/>
          <p:cNvSpPr txBox="1"/>
          <p:nvPr/>
        </p:nvSpPr>
        <p:spPr>
          <a:xfrm>
            <a:off x="4572000" y="2237975"/>
            <a:ext cx="34461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Responsabilidades</a:t>
            </a:r>
            <a:r>
              <a:rPr lang="en">
                <a:solidFill>
                  <a:srgbClr val="1967D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Investigación de usuarios, creación de wireframes, desarrollo de prototipos de baja y 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alta fidelidad, pruebas de usabilidad y diseño de la interfaz adaptable para la plataforma web.</a:t>
            </a:r>
            <a:endParaRPr b="1" sz="120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8" name="Google Shape;188;p42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42"/>
          <p:cNvSpPr/>
          <p:nvPr/>
        </p:nvSpPr>
        <p:spPr>
          <a:xfrm>
            <a:off x="645441" y="1662440"/>
            <a:ext cx="257757" cy="256421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42"/>
          <p:cNvSpPr/>
          <p:nvPr/>
        </p:nvSpPr>
        <p:spPr>
          <a:xfrm>
            <a:off x="4685687" y="1710781"/>
            <a:ext cx="285935" cy="159748"/>
          </a:xfrm>
          <a:custGeom>
            <a:rect b="b" l="l" r="r" t="t"/>
            <a:pathLst>
              <a:path extrusionOk="0" h="526" w="941">
                <a:moveTo>
                  <a:pt x="0" y="316"/>
                </a:moveTo>
                <a:lnTo>
                  <a:pt x="105" y="316"/>
                </a:lnTo>
                <a:lnTo>
                  <a:pt x="105" y="212"/>
                </a:lnTo>
                <a:lnTo>
                  <a:pt x="0" y="212"/>
                </a:lnTo>
                <a:lnTo>
                  <a:pt x="0" y="316"/>
                </a:lnTo>
                <a:close/>
                <a:moveTo>
                  <a:pt x="0" y="525"/>
                </a:moveTo>
                <a:lnTo>
                  <a:pt x="105" y="525"/>
                </a:lnTo>
                <a:lnTo>
                  <a:pt x="105" y="421"/>
                </a:lnTo>
                <a:lnTo>
                  <a:pt x="0" y="421"/>
                </a:lnTo>
                <a:lnTo>
                  <a:pt x="0" y="525"/>
                </a:lnTo>
                <a:close/>
                <a:moveTo>
                  <a:pt x="0" y="105"/>
                </a:moveTo>
                <a:lnTo>
                  <a:pt x="105" y="105"/>
                </a:lnTo>
                <a:lnTo>
                  <a:pt x="105" y="0"/>
                </a:lnTo>
                <a:lnTo>
                  <a:pt x="0" y="0"/>
                </a:lnTo>
                <a:lnTo>
                  <a:pt x="0" y="105"/>
                </a:lnTo>
                <a:close/>
                <a:moveTo>
                  <a:pt x="209" y="316"/>
                </a:moveTo>
                <a:lnTo>
                  <a:pt x="940" y="316"/>
                </a:lnTo>
                <a:lnTo>
                  <a:pt x="940" y="212"/>
                </a:lnTo>
                <a:lnTo>
                  <a:pt x="209" y="212"/>
                </a:lnTo>
                <a:lnTo>
                  <a:pt x="209" y="316"/>
                </a:lnTo>
                <a:close/>
                <a:moveTo>
                  <a:pt x="209" y="525"/>
                </a:moveTo>
                <a:lnTo>
                  <a:pt x="940" y="525"/>
                </a:lnTo>
                <a:lnTo>
                  <a:pt x="940" y="421"/>
                </a:lnTo>
                <a:lnTo>
                  <a:pt x="209" y="421"/>
                </a:lnTo>
                <a:lnTo>
                  <a:pt x="209" y="525"/>
                </a:lnTo>
                <a:close/>
                <a:moveTo>
                  <a:pt x="209" y="0"/>
                </a:moveTo>
                <a:lnTo>
                  <a:pt x="209" y="105"/>
                </a:lnTo>
                <a:lnTo>
                  <a:pt x="940" y="105"/>
                </a:lnTo>
                <a:lnTo>
                  <a:pt x="940" y="0"/>
                </a:lnTo>
                <a:lnTo>
                  <a:pt x="20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4335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3"/>
          <p:cNvSpPr txBox="1"/>
          <p:nvPr/>
        </p:nvSpPr>
        <p:spPr>
          <a:xfrm>
            <a:off x="-46002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Entendiendo al </a:t>
            </a:r>
            <a:b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Usuario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6" name="Google Shape;196;p43"/>
          <p:cNvSpPr txBox="1"/>
          <p:nvPr/>
        </p:nvSpPr>
        <p:spPr>
          <a:xfrm>
            <a:off x="3712425" y="1886850"/>
            <a:ext cx="39465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Investigación de Usuarios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Personas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Declaración de Problemas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Mapas de viaje del Usuario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97" name="Google Shape;197;p43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4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44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Investigación de Usuarios: Resumen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44"/>
          <p:cNvSpPr txBox="1"/>
          <p:nvPr/>
        </p:nvSpPr>
        <p:spPr>
          <a:xfrm>
            <a:off x="919075" y="2461800"/>
            <a:ext cx="7136100" cy="18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Para la investigación de usuario de VecindApp, llevé a cabo entrevistas y encuestas con miembros de juntas de vecinos de diferentes barrios para comprender sus necesidades y desafíos en la comunicación y organización comunitaria. Inicialmente, asumí que las principales dificultades estaban relacionadas únicamente con la falta de acceso a información. Sin embargo, la investigación reveló que, además de la comunicación, los usuarios valoraban herramientas para coordinar emergencias, planificar eventos y gestionar proyectos colaborativos. Estos hallazgos ajustaron el enfoque del diseño para incluir funcionalidades que promovieran una interacción continua y proactiva entre los vecinos.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44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4"/>
          <p:cNvSpPr/>
          <p:nvPr/>
        </p:nvSpPr>
        <p:spPr>
          <a:xfrm>
            <a:off x="4373201" y="1744926"/>
            <a:ext cx="227849" cy="227849"/>
          </a:xfrm>
          <a:custGeom>
            <a:rect b="b" l="l" r="r" t="t"/>
            <a:pathLst>
              <a:path extrusionOk="0" h="941" w="940">
                <a:moveTo>
                  <a:pt x="835" y="0"/>
                </a:moveTo>
                <a:lnTo>
                  <a:pt x="104" y="0"/>
                </a:lnTo>
                <a:cubicBezTo>
                  <a:pt x="47" y="0"/>
                  <a:pt x="0" y="48"/>
                  <a:pt x="0" y="105"/>
                </a:cubicBezTo>
                <a:lnTo>
                  <a:pt x="0" y="835"/>
                </a:lnTo>
                <a:cubicBezTo>
                  <a:pt x="0" y="892"/>
                  <a:pt x="47" y="940"/>
                  <a:pt x="104" y="940"/>
                </a:cubicBezTo>
                <a:lnTo>
                  <a:pt x="835" y="940"/>
                </a:lnTo>
                <a:cubicBezTo>
                  <a:pt x="891" y="940"/>
                  <a:pt x="939" y="892"/>
                  <a:pt x="939" y="835"/>
                </a:cubicBezTo>
                <a:lnTo>
                  <a:pt x="939" y="105"/>
                </a:lnTo>
                <a:cubicBezTo>
                  <a:pt x="939" y="48"/>
                  <a:pt x="891" y="0"/>
                  <a:pt x="835" y="0"/>
                </a:cubicBezTo>
                <a:close/>
                <a:moveTo>
                  <a:pt x="313" y="734"/>
                </a:moveTo>
                <a:lnTo>
                  <a:pt x="208" y="734"/>
                </a:lnTo>
                <a:lnTo>
                  <a:pt x="208" y="367"/>
                </a:lnTo>
                <a:lnTo>
                  <a:pt x="313" y="367"/>
                </a:lnTo>
                <a:lnTo>
                  <a:pt x="313" y="734"/>
                </a:lnTo>
                <a:close/>
                <a:moveTo>
                  <a:pt x="522" y="734"/>
                </a:moveTo>
                <a:lnTo>
                  <a:pt x="417" y="734"/>
                </a:lnTo>
                <a:lnTo>
                  <a:pt x="417" y="212"/>
                </a:lnTo>
                <a:lnTo>
                  <a:pt x="522" y="212"/>
                </a:lnTo>
                <a:lnTo>
                  <a:pt x="522" y="734"/>
                </a:lnTo>
                <a:close/>
                <a:moveTo>
                  <a:pt x="730" y="734"/>
                </a:moveTo>
                <a:lnTo>
                  <a:pt x="626" y="734"/>
                </a:lnTo>
                <a:lnTo>
                  <a:pt x="626" y="525"/>
                </a:lnTo>
                <a:lnTo>
                  <a:pt x="730" y="525"/>
                </a:lnTo>
                <a:lnTo>
                  <a:pt x="730" y="7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5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Investigación de Usuarios: Puntos débiles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2" name="Google Shape;212;p45"/>
          <p:cNvSpPr txBox="1"/>
          <p:nvPr/>
        </p:nvSpPr>
        <p:spPr>
          <a:xfrm>
            <a:off x="441463" y="2008850"/>
            <a:ext cx="1872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Comunicación fragmentada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3" name="Google Shape;213;p45"/>
          <p:cNvSpPr txBox="1"/>
          <p:nvPr/>
        </p:nvSpPr>
        <p:spPr>
          <a:xfrm>
            <a:off x="441475" y="3161750"/>
            <a:ext cx="18726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La falta de un canal centralizado dificulta la coordinación. Incluiré un chat vecinal para centralizar la comunicación.</a:t>
            </a:r>
            <a:endParaRPr sz="1200"/>
          </a:p>
        </p:txBody>
      </p:sp>
      <p:sp>
        <p:nvSpPr>
          <p:cNvPr id="214" name="Google Shape;214;p45"/>
          <p:cNvSpPr txBox="1"/>
          <p:nvPr/>
        </p:nvSpPr>
        <p:spPr>
          <a:xfrm>
            <a:off x="2582713" y="2008850"/>
            <a:ext cx="1872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Falta de transparencia en proyectos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5" name="Google Shape;215;p45"/>
          <p:cNvSpPr txBox="1"/>
          <p:nvPr/>
        </p:nvSpPr>
        <p:spPr>
          <a:xfrm>
            <a:off x="2582725" y="3055550"/>
            <a:ext cx="18726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Los vecinos desconocen el avance de proyectos comunitarios. Implementaré una sección de actualizaciones en tiempo real.</a:t>
            </a:r>
            <a:endParaRPr sz="1200"/>
          </a:p>
        </p:txBody>
      </p:sp>
      <p:sp>
        <p:nvSpPr>
          <p:cNvPr id="216" name="Google Shape;216;p45"/>
          <p:cNvSpPr txBox="1"/>
          <p:nvPr/>
        </p:nvSpPr>
        <p:spPr>
          <a:xfrm>
            <a:off x="4723969" y="2008850"/>
            <a:ext cx="1872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Escasa visibilidad de eventos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7" name="Google Shape;217;p45"/>
          <p:cNvSpPr txBox="1"/>
          <p:nvPr/>
        </p:nvSpPr>
        <p:spPr>
          <a:xfrm>
            <a:off x="4723969" y="3055550"/>
            <a:ext cx="18726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La baja asistencia a eventos se debe a la falta de notificaciones. Añadiré alertas personalizadas para eventos.</a:t>
            </a:r>
            <a:endParaRPr sz="1200"/>
          </a:p>
        </p:txBody>
      </p:sp>
      <p:sp>
        <p:nvSpPr>
          <p:cNvPr id="218" name="Google Shape;218;p45"/>
          <p:cNvSpPr txBox="1"/>
          <p:nvPr/>
        </p:nvSpPr>
        <p:spPr>
          <a:xfrm>
            <a:off x="6865219" y="2008850"/>
            <a:ext cx="1872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Dificultad para reportar emergencias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9" name="Google Shape;219;p45"/>
          <p:cNvSpPr txBox="1"/>
          <p:nvPr/>
        </p:nvSpPr>
        <p:spPr>
          <a:xfrm>
            <a:off x="6865219" y="3161900"/>
            <a:ext cx="18726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No existe un mecanismo rápido para informar incidentes. Incluiré un botón de emergencia de fácil acceso.</a:t>
            </a:r>
            <a:endParaRPr sz="1200"/>
          </a:p>
        </p:txBody>
      </p:sp>
      <p:sp>
        <p:nvSpPr>
          <p:cNvPr id="220" name="Google Shape;220;p45"/>
          <p:cNvSpPr/>
          <p:nvPr/>
        </p:nvSpPr>
        <p:spPr>
          <a:xfrm>
            <a:off x="11211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1" name="Google Shape;221;p45"/>
          <p:cNvSpPr/>
          <p:nvPr/>
        </p:nvSpPr>
        <p:spPr>
          <a:xfrm>
            <a:off x="326237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2" name="Google Shape;222;p45"/>
          <p:cNvSpPr/>
          <p:nvPr/>
        </p:nvSpPr>
        <p:spPr>
          <a:xfrm>
            <a:off x="54036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3" name="Google Shape;223;p45"/>
          <p:cNvSpPr/>
          <p:nvPr/>
        </p:nvSpPr>
        <p:spPr>
          <a:xfrm>
            <a:off x="754487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4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6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Persona: </a:t>
            </a:r>
            <a:r>
              <a:rPr b="1"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Name</a:t>
            </a:r>
            <a:endParaRPr b="1"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9" name="Google Shape;229;p46"/>
          <p:cNvSpPr txBox="1"/>
          <p:nvPr/>
        </p:nvSpPr>
        <p:spPr>
          <a:xfrm>
            <a:off x="224100" y="1162175"/>
            <a:ext cx="2619900" cy="40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Declaración del Problema</a:t>
            </a: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</a:t>
            </a:r>
            <a:endParaRPr>
              <a:solidFill>
                <a:srgbClr val="EA433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Juan Pérez es  presidente de junta de vecinos comprometido con su comunidad que necesita una herramienta accesible para mejorar la comunicación y participación de los vecinos, porque actualmente los vecinos no están informados ni participan activamente en las decisiones y proyectos comunitarios.</a:t>
            </a:r>
            <a:endParaRPr sz="13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4000" y="900025"/>
            <a:ext cx="6136924" cy="34618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7"/>
          <p:cNvSpPr txBox="1"/>
          <p:nvPr/>
        </p:nvSpPr>
        <p:spPr>
          <a:xfrm>
            <a:off x="507000" y="17220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Mapa del recorrido del Usuario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6" name="Google Shape;236;p47"/>
          <p:cNvSpPr txBox="1"/>
          <p:nvPr/>
        </p:nvSpPr>
        <p:spPr>
          <a:xfrm>
            <a:off x="6011725" y="2294700"/>
            <a:ext cx="13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 of user </a:t>
            </a: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journey</a:t>
            </a: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map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7" name="Google Shape;23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549" y="726300"/>
            <a:ext cx="6320250" cy="441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